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F66ACB-FAE8-47F5-9D77-95CCD753942B}" v="119" dt="2025-11-28T12:02:22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custSel addSld delSld modSld sldOrd">
      <pc:chgData name="Fares Makki" userId="d0c14dd2-ce13-49c4-820b-c6a5e60d5a8d" providerId="ADAL" clId="{190E5BF9-DA56-4E89-A802-847FC911DCEB}" dt="2025-11-28T12:02:22.999" v="2059" actId="1076"/>
      <pc:docMkLst>
        <pc:docMk/>
      </pc:docMkLst>
      <pc:sldChg chg="modSp mod">
        <pc:chgData name="Fares Makki" userId="d0c14dd2-ce13-49c4-820b-c6a5e60d5a8d" providerId="ADAL" clId="{190E5BF9-DA56-4E89-A802-847FC911DCEB}" dt="2025-11-26T13:37:08.925" v="1951" actId="20577"/>
        <pc:sldMkLst>
          <pc:docMk/>
          <pc:sldMk cId="1735525079" sldId="256"/>
        </pc:sldMkLst>
        <pc:spChg chg="mod">
          <ac:chgData name="Fares Makki" userId="d0c14dd2-ce13-49c4-820b-c6a5e60d5a8d" providerId="ADAL" clId="{190E5BF9-DA56-4E89-A802-847FC911DCEB}" dt="2025-11-26T13:37:08.925" v="1951" actId="20577"/>
          <ac:spMkLst>
            <pc:docMk/>
            <pc:sldMk cId="1735525079" sldId="256"/>
            <ac:spMk id="3" creationId="{DCCD9FF6-B4E0-74A6-DB86-7F2F8081AE53}"/>
          </ac:spMkLst>
        </pc:spChg>
      </pc:sldChg>
      <pc:sldChg chg="addSp delSp modSp mod modAnim">
        <pc:chgData name="Fares Makki" userId="d0c14dd2-ce13-49c4-820b-c6a5e60d5a8d" providerId="ADAL" clId="{190E5BF9-DA56-4E89-A802-847FC911DCEB}" dt="2025-11-28T11:40:41.635" v="1955"/>
        <pc:sldMkLst>
          <pc:docMk/>
          <pc:sldMk cId="304107847" sldId="257"/>
        </pc:sldMkLst>
        <pc:spChg chg="mod">
          <ac:chgData name="Fares Makki" userId="d0c14dd2-ce13-49c4-820b-c6a5e60d5a8d" providerId="ADAL" clId="{190E5BF9-DA56-4E89-A802-847FC911DCEB}" dt="2025-11-26T13:01:21.986" v="410" actId="20577"/>
          <ac:spMkLst>
            <pc:docMk/>
            <pc:sldMk cId="304107847" sldId="257"/>
            <ac:spMk id="3" creationId="{E768BC66-EBF0-E748-27F6-3A211854F08D}"/>
          </ac:spMkLst>
        </pc:spChg>
        <pc:spChg chg="add mod">
          <ac:chgData name="Fares Makki" userId="d0c14dd2-ce13-49c4-820b-c6a5e60d5a8d" providerId="ADAL" clId="{190E5BF9-DA56-4E89-A802-847FC911DCEB}" dt="2025-11-26T13:02:09.355" v="428" actId="1076"/>
          <ac:spMkLst>
            <pc:docMk/>
            <pc:sldMk cId="304107847" sldId="257"/>
            <ac:spMk id="5" creationId="{303D1E62-E0C2-8DBA-187E-AB7064E2F1D8}"/>
          </ac:spMkLst>
        </pc:spChg>
        <pc:spChg chg="add mod">
          <ac:chgData name="Fares Makki" userId="d0c14dd2-ce13-49c4-820b-c6a5e60d5a8d" providerId="ADAL" clId="{190E5BF9-DA56-4E89-A802-847FC911DCEB}" dt="2025-11-26T13:02:21.021" v="435" actId="20577"/>
          <ac:spMkLst>
            <pc:docMk/>
            <pc:sldMk cId="304107847" sldId="257"/>
            <ac:spMk id="6" creationId="{62B7B59D-A2A0-99F4-57DC-6366B4D0A3C2}"/>
          </ac:spMkLst>
        </pc:spChg>
      </pc:sldChg>
      <pc:sldChg chg="addSp delSp modSp new mod">
        <pc:chgData name="Fares Makki" userId="d0c14dd2-ce13-49c4-820b-c6a5e60d5a8d" providerId="ADAL" clId="{190E5BF9-DA56-4E89-A802-847FC911DCEB}" dt="2025-11-26T13:07:53.037" v="450" actId="1076"/>
        <pc:sldMkLst>
          <pc:docMk/>
          <pc:sldMk cId="3418983622" sldId="258"/>
        </pc:sldMkLst>
        <pc:picChg chg="add mod modCrop">
          <ac:chgData name="Fares Makki" userId="d0c14dd2-ce13-49c4-820b-c6a5e60d5a8d" providerId="ADAL" clId="{190E5BF9-DA56-4E89-A802-847FC911DCEB}" dt="2025-11-26T13:07:53.037" v="450" actId="1076"/>
          <ac:picMkLst>
            <pc:docMk/>
            <pc:sldMk cId="3418983622" sldId="258"/>
            <ac:picMk id="5" creationId="{9CF15820-1921-8B80-F99F-298A45630DED}"/>
          </ac:picMkLst>
        </pc:picChg>
      </pc:sldChg>
      <pc:sldChg chg="addSp delSp modSp new mod modNotesTx">
        <pc:chgData name="Fares Makki" userId="d0c14dd2-ce13-49c4-820b-c6a5e60d5a8d" providerId="ADAL" clId="{190E5BF9-DA56-4E89-A802-847FC911DCEB}" dt="2025-11-26T13:35:55.834" v="1939" actId="113"/>
        <pc:sldMkLst>
          <pc:docMk/>
          <pc:sldMk cId="1572085452" sldId="259"/>
        </pc:sldMkLst>
        <pc:picChg chg="add mod modCrop">
          <ac:chgData name="Fares Makki" userId="d0c14dd2-ce13-49c4-820b-c6a5e60d5a8d" providerId="ADAL" clId="{190E5BF9-DA56-4E89-A802-847FC911DCEB}" dt="2025-11-26T13:11:32.218" v="469" actId="1076"/>
          <ac:picMkLst>
            <pc:docMk/>
            <pc:sldMk cId="1572085452" sldId="259"/>
            <ac:picMk id="5" creationId="{4531C75A-8B11-0A3C-4B17-3D52E2F38D13}"/>
          </ac:picMkLst>
        </pc:picChg>
      </pc:sldChg>
      <pc:sldChg chg="modSp new mod modAnim">
        <pc:chgData name="Fares Makki" userId="d0c14dd2-ce13-49c4-820b-c6a5e60d5a8d" providerId="ADAL" clId="{190E5BF9-DA56-4E89-A802-847FC911DCEB}" dt="2025-11-28T11:42:10.027" v="1965"/>
        <pc:sldMkLst>
          <pc:docMk/>
          <pc:sldMk cId="3820238099" sldId="260"/>
        </pc:sldMkLst>
        <pc:spChg chg="mod">
          <ac:chgData name="Fares Makki" userId="d0c14dd2-ce13-49c4-820b-c6a5e60d5a8d" providerId="ADAL" clId="{190E5BF9-DA56-4E89-A802-847FC911DCEB}" dt="2025-11-26T13:14:18.087" v="697" actId="20577"/>
          <ac:spMkLst>
            <pc:docMk/>
            <pc:sldMk cId="3820238099" sldId="260"/>
            <ac:spMk id="2" creationId="{B9E0B172-1F12-80D9-B084-9C8ACE0E1B44}"/>
          </ac:spMkLst>
        </pc:spChg>
        <pc:spChg chg="mod">
          <ac:chgData name="Fares Makki" userId="d0c14dd2-ce13-49c4-820b-c6a5e60d5a8d" providerId="ADAL" clId="{190E5BF9-DA56-4E89-A802-847FC911DCEB}" dt="2025-11-26T13:17:58.129" v="1263" actId="20577"/>
          <ac:spMkLst>
            <pc:docMk/>
            <pc:sldMk cId="3820238099" sldId="260"/>
            <ac:spMk id="3" creationId="{BE64DD66-D50A-DD14-8D4F-DC3935C8422D}"/>
          </ac:spMkLst>
        </pc:spChg>
      </pc:sldChg>
      <pc:sldChg chg="addSp delSp modSp new mod">
        <pc:chgData name="Fares Makki" userId="d0c14dd2-ce13-49c4-820b-c6a5e60d5a8d" providerId="ADAL" clId="{190E5BF9-DA56-4E89-A802-847FC911DCEB}" dt="2025-11-26T13:28:07.652" v="1323" actId="1076"/>
        <pc:sldMkLst>
          <pc:docMk/>
          <pc:sldMk cId="2468495146" sldId="261"/>
        </pc:sldMkLst>
        <pc:spChg chg="mod">
          <ac:chgData name="Fares Makki" userId="d0c14dd2-ce13-49c4-820b-c6a5e60d5a8d" providerId="ADAL" clId="{190E5BF9-DA56-4E89-A802-847FC911DCEB}" dt="2025-11-26T13:28:07.652" v="1323" actId="1076"/>
          <ac:spMkLst>
            <pc:docMk/>
            <pc:sldMk cId="2468495146" sldId="261"/>
            <ac:spMk id="2" creationId="{803482D9-124B-DDBA-4AD0-9AA0B2745A7F}"/>
          </ac:spMkLst>
        </pc:spChg>
        <pc:picChg chg="add mod modCrop">
          <ac:chgData name="Fares Makki" userId="d0c14dd2-ce13-49c4-820b-c6a5e60d5a8d" providerId="ADAL" clId="{190E5BF9-DA56-4E89-A802-847FC911DCEB}" dt="2025-11-26T13:28:00.973" v="1322" actId="1076"/>
          <ac:picMkLst>
            <pc:docMk/>
            <pc:sldMk cId="2468495146" sldId="261"/>
            <ac:picMk id="5" creationId="{F0DF0D8F-CE40-5B4B-B2ED-E2F11BAE7B4C}"/>
          </ac:picMkLst>
        </pc:picChg>
      </pc:sldChg>
      <pc:sldChg chg="addSp modSp new mod modAnim">
        <pc:chgData name="Fares Makki" userId="d0c14dd2-ce13-49c4-820b-c6a5e60d5a8d" providerId="ADAL" clId="{190E5BF9-DA56-4E89-A802-847FC911DCEB}" dt="2025-11-28T11:53:26.798" v="2052" actId="1076"/>
        <pc:sldMkLst>
          <pc:docMk/>
          <pc:sldMk cId="3620820962" sldId="262"/>
        </pc:sldMkLst>
        <pc:spChg chg="mod">
          <ac:chgData name="Fares Makki" userId="d0c14dd2-ce13-49c4-820b-c6a5e60d5a8d" providerId="ADAL" clId="{190E5BF9-DA56-4E89-A802-847FC911DCEB}" dt="2025-11-26T13:28:41.874" v="1354" actId="20577"/>
          <ac:spMkLst>
            <pc:docMk/>
            <pc:sldMk cId="3620820962" sldId="262"/>
            <ac:spMk id="2" creationId="{99E02AE4-3444-C4A2-4385-748B86FE85E5}"/>
          </ac:spMkLst>
        </pc:spChg>
        <pc:spChg chg="mod">
          <ac:chgData name="Fares Makki" userId="d0c14dd2-ce13-49c4-820b-c6a5e60d5a8d" providerId="ADAL" clId="{190E5BF9-DA56-4E89-A802-847FC911DCEB}" dt="2025-11-28T11:45:41.847" v="1987" actId="21"/>
          <ac:spMkLst>
            <pc:docMk/>
            <pc:sldMk cId="3620820962" sldId="262"/>
            <ac:spMk id="3" creationId="{8A5DA68F-B562-5711-828C-AE39B4EA6225}"/>
          </ac:spMkLst>
        </pc:spChg>
        <pc:picChg chg="add mod">
          <ac:chgData name="Fares Makki" userId="d0c14dd2-ce13-49c4-820b-c6a5e60d5a8d" providerId="ADAL" clId="{190E5BF9-DA56-4E89-A802-847FC911DCEB}" dt="2025-11-28T11:53:26.798" v="2052" actId="1076"/>
          <ac:picMkLst>
            <pc:docMk/>
            <pc:sldMk cId="3620820962" sldId="262"/>
            <ac:picMk id="4" creationId="{99F60F1C-C0F1-7440-4758-4E3659109986}"/>
          </ac:picMkLst>
        </pc:picChg>
      </pc:sldChg>
      <pc:sldChg chg="modSp add del mod ord">
        <pc:chgData name="Fares Makki" userId="d0c14dd2-ce13-49c4-820b-c6a5e60d5a8d" providerId="ADAL" clId="{190E5BF9-DA56-4E89-A802-847FC911DCEB}" dt="2025-11-28T11:46:10.291" v="2019" actId="2696"/>
        <pc:sldMkLst>
          <pc:docMk/>
          <pc:sldMk cId="2158195945" sldId="263"/>
        </pc:sldMkLst>
        <pc:picChg chg="mod modCrop">
          <ac:chgData name="Fares Makki" userId="d0c14dd2-ce13-49c4-820b-c6a5e60d5a8d" providerId="ADAL" clId="{190E5BF9-DA56-4E89-A802-847FC911DCEB}" dt="2025-11-28T11:45:49.358" v="1988" actId="1076"/>
          <ac:picMkLst>
            <pc:docMk/>
            <pc:sldMk cId="2158195945" sldId="263"/>
            <ac:picMk id="5" creationId="{0586C048-B833-9DC0-1E88-0DF44AEB6253}"/>
          </ac:picMkLst>
        </pc:picChg>
      </pc:sldChg>
      <pc:sldChg chg="addSp delSp modSp new mod">
        <pc:chgData name="Fares Makki" userId="d0c14dd2-ce13-49c4-820b-c6a5e60d5a8d" providerId="ADAL" clId="{190E5BF9-DA56-4E89-A802-847FC911DCEB}" dt="2025-11-28T11:49:56.479" v="2047" actId="1076"/>
        <pc:sldMkLst>
          <pc:docMk/>
          <pc:sldMk cId="702781674" sldId="264"/>
        </pc:sldMkLst>
        <pc:spChg chg="mod">
          <ac:chgData name="Fares Makki" userId="d0c14dd2-ce13-49c4-820b-c6a5e60d5a8d" providerId="ADAL" clId="{190E5BF9-DA56-4E89-A802-847FC911DCEB}" dt="2025-11-28T11:46:02.583" v="2018" actId="20577"/>
          <ac:spMkLst>
            <pc:docMk/>
            <pc:sldMk cId="702781674" sldId="264"/>
            <ac:spMk id="2" creationId="{366222B9-5942-E9F2-5FB9-8E2B68097BB5}"/>
          </ac:spMkLst>
        </pc:spChg>
        <pc:spChg chg="mod">
          <ac:chgData name="Fares Makki" userId="d0c14dd2-ce13-49c4-820b-c6a5e60d5a8d" providerId="ADAL" clId="{190E5BF9-DA56-4E89-A802-847FC911DCEB}" dt="2025-11-28T11:45:53.329" v="1990"/>
          <ac:spMkLst>
            <pc:docMk/>
            <pc:sldMk cId="702781674" sldId="264"/>
            <ac:spMk id="3" creationId="{8E8A9C9E-730E-CD39-833A-0757749D84A0}"/>
          </ac:spMkLst>
        </pc:spChg>
        <pc:picChg chg="add mod">
          <ac:chgData name="Fares Makki" userId="d0c14dd2-ce13-49c4-820b-c6a5e60d5a8d" providerId="ADAL" clId="{190E5BF9-DA56-4E89-A802-847FC911DCEB}" dt="2025-11-28T11:49:25.545" v="2037" actId="1076"/>
          <ac:picMkLst>
            <pc:docMk/>
            <pc:sldMk cId="702781674" sldId="264"/>
            <ac:picMk id="1026" creationId="{405B629B-633D-4E2C-669C-216D7E5F100B}"/>
          </ac:picMkLst>
        </pc:picChg>
        <pc:picChg chg="add del mod">
          <ac:chgData name="Fares Makki" userId="d0c14dd2-ce13-49c4-820b-c6a5e60d5a8d" providerId="ADAL" clId="{190E5BF9-DA56-4E89-A802-847FC911DCEB}" dt="2025-11-28T11:48:32.196" v="2031" actId="478"/>
          <ac:picMkLst>
            <pc:docMk/>
            <pc:sldMk cId="702781674" sldId="264"/>
            <ac:picMk id="1028" creationId="{C7CD973D-F4F5-4605-F152-14B865DFF6B8}"/>
          </ac:picMkLst>
        </pc:picChg>
        <pc:picChg chg="add mod modCrop">
          <ac:chgData name="Fares Makki" userId="d0c14dd2-ce13-49c4-820b-c6a5e60d5a8d" providerId="ADAL" clId="{190E5BF9-DA56-4E89-A802-847FC911DCEB}" dt="2025-11-28T11:49:56.479" v="2047" actId="1076"/>
          <ac:picMkLst>
            <pc:docMk/>
            <pc:sldMk cId="702781674" sldId="264"/>
            <ac:picMk id="1030" creationId="{78080E65-ADA4-74B8-9E5F-262EB82C234E}"/>
          </ac:picMkLst>
        </pc:picChg>
      </pc:sldChg>
      <pc:sldChg chg="addSp modSp new">
        <pc:chgData name="Fares Makki" userId="d0c14dd2-ce13-49c4-820b-c6a5e60d5a8d" providerId="ADAL" clId="{190E5BF9-DA56-4E89-A802-847FC911DCEB}" dt="2025-11-28T12:02:22.999" v="2059" actId="1076"/>
        <pc:sldMkLst>
          <pc:docMk/>
          <pc:sldMk cId="564727576" sldId="265"/>
        </pc:sldMkLst>
        <pc:picChg chg="add mod">
          <ac:chgData name="Fares Makki" userId="d0c14dd2-ce13-49c4-820b-c6a5e60d5a8d" providerId="ADAL" clId="{190E5BF9-DA56-4E89-A802-847FC911DCEB}" dt="2025-11-28T12:02:22.999" v="2059" actId="1076"/>
          <ac:picMkLst>
            <pc:docMk/>
            <pc:sldMk cId="564727576" sldId="265"/>
            <ac:picMk id="1026" creationId="{C2BC22CF-E493-7CA1-01F0-0B875DA17E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10DFA-5B16-4C94-B555-F68BAD0C4826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852AC-7694-47DD-9969-96698B8832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14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Förflyttning av elektroner som drar upp vätejoner till utrymmet mellan både membraner </a:t>
            </a:r>
          </a:p>
          <a:p>
            <a:r>
              <a:rPr lang="sv-SE" dirty="0"/>
              <a:t>Vätejoner vill följa sin koncentrationsgradient tillbaka men kan bara göra detta via kanalen ATP-</a:t>
            </a:r>
            <a:r>
              <a:rPr lang="sv-SE" dirty="0" err="1"/>
              <a:t>syntetas</a:t>
            </a:r>
            <a:r>
              <a:rPr lang="sv-SE" dirty="0"/>
              <a:t> </a:t>
            </a:r>
          </a:p>
          <a:p>
            <a:r>
              <a:rPr lang="sv-SE" b="1" dirty="0"/>
              <a:t>Totalt</a:t>
            </a:r>
            <a:r>
              <a:rPr lang="sv-SE" dirty="0"/>
              <a:t> kan </a:t>
            </a:r>
            <a:r>
              <a:rPr lang="sv-SE" b="1" dirty="0"/>
              <a:t>38 ATP produceras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852AC-7694-47DD-9969-96698B8832A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347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852AC-7694-47DD-9969-96698B8832A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73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Därför används NADH (som inte kan gå till elektrontransportkedjan längre) för att omvandla </a:t>
            </a:r>
            <a:r>
              <a:rPr lang="sv-SE" dirty="0" err="1"/>
              <a:t>pyrodruvsyra</a:t>
            </a:r>
            <a:r>
              <a:rPr lang="sv-SE" dirty="0"/>
              <a:t> till mjölksyra och däremot få mer NAD</a:t>
            </a:r>
            <a:r>
              <a:rPr lang="sv-SE" baseline="30000" dirty="0"/>
              <a:t>+</a:t>
            </a:r>
            <a:r>
              <a:rPr lang="sv-SE" dirty="0"/>
              <a:t> som kan jobba i glykolysen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852AC-7694-47DD-9969-96698B8832A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45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D6C-2C9E-423C-AE0E-0081820E82D4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0AAE-EE3C-4B54-8FB7-D9BAE7FFB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176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D6C-2C9E-423C-AE0E-0081820E82D4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0AAE-EE3C-4B54-8FB7-D9BAE7FFB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704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D6C-2C9E-423C-AE0E-0081820E82D4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0AAE-EE3C-4B54-8FB7-D9BAE7FFB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375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D6C-2C9E-423C-AE0E-0081820E82D4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0AAE-EE3C-4B54-8FB7-D9BAE7FFB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000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D6C-2C9E-423C-AE0E-0081820E82D4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0AAE-EE3C-4B54-8FB7-D9BAE7FFB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553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D6C-2C9E-423C-AE0E-0081820E82D4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0AAE-EE3C-4B54-8FB7-D9BAE7FFB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688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D6C-2C9E-423C-AE0E-0081820E82D4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0AAE-EE3C-4B54-8FB7-D9BAE7FFB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699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D6C-2C9E-423C-AE0E-0081820E82D4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0AAE-EE3C-4B54-8FB7-D9BAE7FFB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95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D6C-2C9E-423C-AE0E-0081820E82D4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0AAE-EE3C-4B54-8FB7-D9BAE7FFB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766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D6C-2C9E-423C-AE0E-0081820E82D4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0AAE-EE3C-4B54-8FB7-D9BAE7FFB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77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D6C-2C9E-423C-AE0E-0081820E82D4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0AAE-EE3C-4B54-8FB7-D9BAE7FFB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18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43CD6C-2C9E-423C-AE0E-0081820E82D4}" type="datetimeFigureOut">
              <a:rPr lang="sv-SE" smtClean="0"/>
              <a:t>2025-11-28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650AAE-EE3C-4B54-8FB7-D9BAE7FFB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7246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0E6363-7A2D-283B-7183-DB00EF1C5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CCD9FF6-B4E0-74A6-DB86-7F2F8081AE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Cellandning </a:t>
            </a:r>
          </a:p>
        </p:txBody>
      </p:sp>
    </p:spTree>
    <p:extLst>
      <p:ext uri="{BB962C8B-B14F-4D97-AF65-F5344CB8AC3E}">
        <p14:creationId xmlns:p14="http://schemas.microsoft.com/office/powerpoint/2010/main" val="173552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530A33-BD41-A764-1EAE-FF130C55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Cellandning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E768BC66-EBF0-E748-27F6-3A211854F0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sv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v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𝐴𝑇𝑃</m:t>
                      </m:r>
                    </m:oMath>
                  </m:oMathPara>
                </a14:m>
                <a:endParaRPr lang="sv-SE" dirty="0"/>
              </a:p>
              <a:p>
                <a:r>
                  <a:rPr lang="sv-SE" dirty="0"/>
                  <a:t>ATP </a:t>
                </a:r>
                <a:r>
                  <a:rPr lang="sv-SE" i="1" dirty="0"/>
                  <a:t>(adenosintrifosfat)</a:t>
                </a:r>
                <a:r>
                  <a:rPr lang="sv-SE" dirty="0"/>
                  <a:t> utvinns i tre steg: </a:t>
                </a:r>
              </a:p>
              <a:p>
                <a:pPr lvl="1"/>
                <a:r>
                  <a:rPr lang="sv-SE" dirty="0"/>
                  <a:t>Glykolysen</a:t>
                </a:r>
              </a:p>
              <a:p>
                <a:pPr lvl="1"/>
                <a:r>
                  <a:rPr lang="sv-SE" dirty="0"/>
                  <a:t>Citronsyracykeln (</a:t>
                </a:r>
                <a:r>
                  <a:rPr lang="sv-SE" dirty="0" err="1"/>
                  <a:t>Krebs</a:t>
                </a:r>
                <a:r>
                  <a:rPr lang="sv-SE" dirty="0"/>
                  <a:t> cykel) </a:t>
                </a:r>
              </a:p>
              <a:p>
                <a:pPr lvl="1"/>
                <a:r>
                  <a:rPr lang="sv-SE" dirty="0"/>
                  <a:t>Elektrontransportkedjan </a:t>
                </a:r>
              </a:p>
              <a:p>
                <a:r>
                  <a:rPr lang="sv-SE" dirty="0"/>
                  <a:t>Förbränning av organiskt material undviker kraftig värmeutveckling via användning av </a:t>
                </a:r>
                <a:r>
                  <a:rPr lang="sv-SE" i="1" dirty="0"/>
                  <a:t>vätebärare</a:t>
                </a:r>
              </a:p>
              <a:p>
                <a:pPr marL="0" indent="0">
                  <a:buNone/>
                </a:pPr>
                <a:endParaRPr lang="sv-SE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𝑁𝐴𝐷</m:t>
                          </m:r>
                        </m:e>
                        <m:sup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sv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𝑁𝐴𝐷𝐻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sv-SE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𝐹𝐴𝐷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𝐹𝐴𝐷𝐻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v-SE" dirty="0"/>
                  <a:t> </a:t>
                </a:r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E768BC66-EBF0-E748-27F6-3A211854F0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68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ruta 4">
            <a:extLst>
              <a:ext uri="{FF2B5EF4-FFF2-40B4-BE49-F238E27FC236}">
                <a16:creationId xmlns:a16="http://schemas.microsoft.com/office/drawing/2014/main" id="{303D1E62-E0C2-8DBA-187E-AB7064E2F1D8}"/>
              </a:ext>
            </a:extLst>
          </p:cNvPr>
          <p:cNvSpPr txBox="1"/>
          <p:nvPr/>
        </p:nvSpPr>
        <p:spPr>
          <a:xfrm>
            <a:off x="2157984" y="5175504"/>
            <a:ext cx="163677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800" dirty="0"/>
              <a:t>Red-form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2B7B59D-A2A0-99F4-57DC-6366B4D0A3C2}"/>
              </a:ext>
            </a:extLst>
          </p:cNvPr>
          <p:cNvSpPr txBox="1"/>
          <p:nvPr/>
        </p:nvSpPr>
        <p:spPr>
          <a:xfrm>
            <a:off x="8628888" y="5175504"/>
            <a:ext cx="163677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800" dirty="0"/>
              <a:t>Ox-form </a:t>
            </a:r>
          </a:p>
        </p:txBody>
      </p:sp>
    </p:spTree>
    <p:extLst>
      <p:ext uri="{BB962C8B-B14F-4D97-AF65-F5344CB8AC3E}">
        <p14:creationId xmlns:p14="http://schemas.microsoft.com/office/powerpoint/2010/main" val="30410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FF5D53-26FF-241B-CE6E-C41358F34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karta&#10;&#10;AI-genererat innehåll kan vara felaktigt.">
            <a:extLst>
              <a:ext uri="{FF2B5EF4-FFF2-40B4-BE49-F238E27FC236}">
                <a16:creationId xmlns:a16="http://schemas.microsoft.com/office/drawing/2014/main" id="{9CF15820-1921-8B80-F99F-298A45630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3704" r="21900" b="5996"/>
          <a:stretch>
            <a:fillRect/>
          </a:stretch>
        </p:blipFill>
        <p:spPr>
          <a:xfrm rot="5400000">
            <a:off x="2666250" y="314717"/>
            <a:ext cx="6859499" cy="6227067"/>
          </a:xfrm>
        </p:spPr>
      </p:pic>
    </p:spTree>
    <p:extLst>
      <p:ext uri="{BB962C8B-B14F-4D97-AF65-F5344CB8AC3E}">
        <p14:creationId xmlns:p14="http://schemas.microsoft.com/office/powerpoint/2010/main" val="341898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ACD840-39DA-882C-4FF2-6D8713C12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papper, Publikation, bläck&#10;&#10;AI-genererat innehåll kan vara felaktigt.">
            <a:extLst>
              <a:ext uri="{FF2B5EF4-FFF2-40B4-BE49-F238E27FC236}">
                <a16:creationId xmlns:a16="http://schemas.microsoft.com/office/drawing/2014/main" id="{4531C75A-8B11-0A3C-4B17-3D52E2F38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6" t="8186" r="41734" b="3165"/>
          <a:stretch>
            <a:fillRect/>
          </a:stretch>
        </p:blipFill>
        <p:spPr>
          <a:xfrm rot="5400000">
            <a:off x="3745967" y="-2662562"/>
            <a:ext cx="4691189" cy="12183123"/>
          </a:xfrm>
        </p:spPr>
      </p:pic>
    </p:spTree>
    <p:extLst>
      <p:ext uri="{BB962C8B-B14F-4D97-AF65-F5344CB8AC3E}">
        <p14:creationId xmlns:p14="http://schemas.microsoft.com/office/powerpoint/2010/main" val="157208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E0B172-1F12-80D9-B084-9C8ACE0E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64DD66-D50A-DD14-8D4F-DC3935C84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Ett av de många enzymer som deltar i glykolysen </a:t>
            </a:r>
            <a:r>
              <a:rPr lang="sv-SE" i="1" dirty="0"/>
              <a:t>inhiberas</a:t>
            </a:r>
            <a:r>
              <a:rPr lang="sv-SE" dirty="0"/>
              <a:t> av ATP </a:t>
            </a:r>
          </a:p>
          <a:p>
            <a:pPr lvl="1"/>
            <a:r>
              <a:rPr lang="sv-SE" dirty="0"/>
              <a:t>Gott om ATP då är enzymet blockerat och cellandning går långsamt </a:t>
            </a:r>
          </a:p>
          <a:p>
            <a:pPr lvl="2"/>
            <a:r>
              <a:rPr lang="sv-SE" dirty="0"/>
              <a:t>Sparar på kroppens resurser och inte tillverka ATP i onödan </a:t>
            </a:r>
          </a:p>
          <a:p>
            <a:pPr lvl="1"/>
            <a:r>
              <a:rPr lang="sv-SE" dirty="0"/>
              <a:t>Brist på ATP då är enzymet inte blockerat och cellandning går i full fart </a:t>
            </a:r>
          </a:p>
          <a:p>
            <a:r>
              <a:rPr lang="sv-SE" dirty="0"/>
              <a:t>Antal mitokondrier reglerar cellandning: </a:t>
            </a:r>
          </a:p>
          <a:p>
            <a:pPr lvl="1"/>
            <a:r>
              <a:rPr lang="sv-SE" dirty="0"/>
              <a:t>Celler med hög energiförbrukning har många mitokondrier </a:t>
            </a:r>
          </a:p>
          <a:p>
            <a:pPr lvl="2"/>
            <a:r>
              <a:rPr lang="sv-SE" dirty="0"/>
              <a:t>T.ex. muskelceller som ökar antalet mitokondrier när vi tränar </a:t>
            </a:r>
          </a:p>
          <a:p>
            <a:pPr lvl="1"/>
            <a:r>
              <a:rPr lang="sv-SE" dirty="0"/>
              <a:t>Om vi inte använder våra muskler så minskas antalet mitokondrier </a:t>
            </a:r>
          </a:p>
        </p:txBody>
      </p:sp>
    </p:spTree>
    <p:extLst>
      <p:ext uri="{BB962C8B-B14F-4D97-AF65-F5344CB8AC3E}">
        <p14:creationId xmlns:p14="http://schemas.microsoft.com/office/powerpoint/2010/main" val="382023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3482D9-124B-DDBA-4AD0-9AA0B274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436558"/>
            <a:ext cx="3797808" cy="1984883"/>
          </a:xfrm>
        </p:spPr>
        <p:txBody>
          <a:bodyPr>
            <a:normAutofit/>
          </a:bodyPr>
          <a:lstStyle/>
          <a:p>
            <a:r>
              <a:rPr lang="sv-SE" dirty="0"/>
              <a:t>Spjälkning av andra ämnen än glukos </a:t>
            </a:r>
          </a:p>
        </p:txBody>
      </p:sp>
      <p:pic>
        <p:nvPicPr>
          <p:cNvPr id="5" name="Platshållare för innehåll 4" descr="En bild som visar text, bok, papper, kontorsmaterial&#10;&#10;AI-genererat innehåll kan vara felaktigt.">
            <a:extLst>
              <a:ext uri="{FF2B5EF4-FFF2-40B4-BE49-F238E27FC236}">
                <a16:creationId xmlns:a16="http://schemas.microsoft.com/office/drawing/2014/main" id="{F0DF0D8F-CE40-5B4B-B2ED-E2F11BAE7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1" t="23858" r="20312" b="17603"/>
          <a:stretch>
            <a:fillRect/>
          </a:stretch>
        </p:blipFill>
        <p:spPr>
          <a:xfrm rot="5400000">
            <a:off x="4119087" y="608362"/>
            <a:ext cx="6867715" cy="5650992"/>
          </a:xfrm>
        </p:spPr>
      </p:pic>
    </p:spTree>
    <p:extLst>
      <p:ext uri="{BB962C8B-B14F-4D97-AF65-F5344CB8AC3E}">
        <p14:creationId xmlns:p14="http://schemas.microsoft.com/office/powerpoint/2010/main" val="246849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E02AE4-3444-C4A2-4385-748B86FE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Anaerob cellandning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5DA68F-B562-5711-828C-AE39B4EA6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 anaeroba (syrefria) förhållanden fungerar inte citronsyracykeln eller elektrontransportkedjan </a:t>
            </a:r>
          </a:p>
          <a:p>
            <a:r>
              <a:rPr lang="sv-SE" dirty="0"/>
              <a:t>Glykolysen fungerar däremot och kan producera 2 ATP </a:t>
            </a:r>
          </a:p>
          <a:p>
            <a:pPr lvl="1"/>
            <a:r>
              <a:rPr lang="sv-SE" dirty="0"/>
              <a:t>Kan inte låta NAD</a:t>
            </a:r>
            <a:r>
              <a:rPr lang="sv-SE" baseline="30000" dirty="0"/>
              <a:t>+</a:t>
            </a:r>
            <a:r>
              <a:rPr lang="sv-SE" dirty="0"/>
              <a:t> ta slut när glukos spjälkas ner till </a:t>
            </a:r>
            <a:r>
              <a:rPr lang="sv-SE" dirty="0" err="1"/>
              <a:t>pyrodruvsyra</a:t>
            </a:r>
            <a:r>
              <a:rPr lang="sv-SE" dirty="0"/>
              <a:t> </a:t>
            </a:r>
          </a:p>
        </p:txBody>
      </p:sp>
      <p:pic>
        <p:nvPicPr>
          <p:cNvPr id="4" name="Platshållare för innehåll 4" descr="En bild som visar text, karta&#10;&#10;AI-genererat innehåll kan vara felaktigt.">
            <a:extLst>
              <a:ext uri="{FF2B5EF4-FFF2-40B4-BE49-F238E27FC236}">
                <a16:creationId xmlns:a16="http://schemas.microsoft.com/office/drawing/2014/main" id="{99F60F1C-C0F1-7440-4758-4E3659109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21097" r="73315" b="18040"/>
          <a:stretch>
            <a:fillRect/>
          </a:stretch>
        </p:blipFill>
        <p:spPr>
          <a:xfrm rot="5400000">
            <a:off x="4521249" y="1997605"/>
            <a:ext cx="3149501" cy="64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2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21BBA1-09BF-BE9C-B73A-2F68DC79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945050-5DBB-6EC9-5000-3C51EFEA2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การสลายสารอาหารระดับเซลล์ - ไทยกู๊ดวิว THAIGOODVIEW">
            <a:extLst>
              <a:ext uri="{FF2B5EF4-FFF2-40B4-BE49-F238E27FC236}">
                <a16:creationId xmlns:a16="http://schemas.microsoft.com/office/drawing/2014/main" id="{C2BC22CF-E493-7CA1-01F0-0B875DA17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0" y="-1507"/>
            <a:ext cx="7498080" cy="6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72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6222B9-5942-E9F2-5FB9-8E2B68097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Anaerob cellandning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8A9C9E-730E-CD39-833A-0757749D8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Samma princip som i </a:t>
            </a:r>
            <a:r>
              <a:rPr lang="sv-SE" i="1" dirty="0"/>
              <a:t>jästning</a:t>
            </a:r>
            <a:r>
              <a:rPr lang="sv-SE" dirty="0"/>
              <a:t> dock mjölksyra är inte tillverkat utan etanol och koldioxid </a:t>
            </a:r>
          </a:p>
          <a:p>
            <a:endParaRPr lang="sv-SE" dirty="0"/>
          </a:p>
        </p:txBody>
      </p:sp>
      <p:pic>
        <p:nvPicPr>
          <p:cNvPr id="1026" name="Picture 2" descr="Surdegsbrödet som bara jäste en gång">
            <a:extLst>
              <a:ext uri="{FF2B5EF4-FFF2-40B4-BE49-F238E27FC236}">
                <a16:creationId xmlns:a16="http://schemas.microsoft.com/office/drawing/2014/main" id="{405B629B-633D-4E2C-669C-216D7E5F1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5" y="3269740"/>
            <a:ext cx="4282834" cy="262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78080E65-ADA4-74B8-9E5F-262EB82C2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2" r="13516" b="17061"/>
          <a:stretch>
            <a:fillRect/>
          </a:stretch>
        </p:blipFill>
        <p:spPr bwMode="auto">
          <a:xfrm>
            <a:off x="4983873" y="2890137"/>
            <a:ext cx="6686147" cy="34217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02781674"/>
      </p:ext>
    </p:extLst>
  </p:cSld>
  <p:clrMapOvr>
    <a:masterClrMapping/>
  </p:clrMapOvr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62</TotalTime>
  <Words>254</Words>
  <Application>Microsoft Office PowerPoint</Application>
  <PresentationFormat>Bredbild</PresentationFormat>
  <Paragraphs>37</Paragraphs>
  <Slides>9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Cambria Math</vt:lpstr>
      <vt:lpstr>Fares Presentationer</vt:lpstr>
      <vt:lpstr>Biologi 2</vt:lpstr>
      <vt:lpstr>Cellandning </vt:lpstr>
      <vt:lpstr>PowerPoint-presentation</vt:lpstr>
      <vt:lpstr>PowerPoint-presentation</vt:lpstr>
      <vt:lpstr>Reglering </vt:lpstr>
      <vt:lpstr>Spjälkning av andra ämnen än glukos </vt:lpstr>
      <vt:lpstr>Anaerob cellandning </vt:lpstr>
      <vt:lpstr>PowerPoint-presentation</vt:lpstr>
      <vt:lpstr>Anaerob cellandning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2025-11-26T12:48:28Z</dcterms:created>
  <dcterms:modified xsi:type="dcterms:W3CDTF">2025-11-28T12:02:32Z</dcterms:modified>
</cp:coreProperties>
</file>